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2" r:id="rId7"/>
    <p:sldId id="273" r:id="rId8"/>
    <p:sldId id="270" r:id="rId9"/>
    <p:sldId id="271" r:id="rId10"/>
    <p:sldId id="262" r:id="rId11"/>
    <p:sldId id="263" r:id="rId12"/>
    <p:sldId id="264" r:id="rId13"/>
    <p:sldId id="266" r:id="rId14"/>
    <p:sldId id="267" r:id="rId15"/>
    <p:sldId id="274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141"/>
    <p:restoredTop sz="94674"/>
  </p:normalViewPr>
  <p:slideViewPr>
    <p:cSldViewPr snapToGrid="0" snapToObjects="1">
      <p:cViewPr varScale="1">
        <p:scale>
          <a:sx n="58" d="100"/>
          <a:sy n="58" d="100"/>
        </p:scale>
        <p:origin x="216" y="1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8/19/19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infovis-wiki.net/wiki/Data-Ink_Ratio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colorbrewer2.org/#type=sequential&amp;scheme=BuGn&amp;n=9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nakul-bajaj-707b7649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F069B-895C-354E-8AC3-36801AD705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Big Data Visualization</a:t>
            </a:r>
            <a:r>
              <a:rPr lang="en-US" dirty="0"/>
              <a:t>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C969E8-FA9B-4D4D-8DC6-C6F7281678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Nakul Bajaj</a:t>
            </a:r>
          </a:p>
        </p:txBody>
      </p:sp>
    </p:spTree>
    <p:extLst>
      <p:ext uri="{BB962C8B-B14F-4D97-AF65-F5344CB8AC3E}">
        <p14:creationId xmlns:p14="http://schemas.microsoft.com/office/powerpoint/2010/main" val="110683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F3108-696C-0D40-9C1E-9BE8402DF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makes a good data visualisation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0CD11-ABA7-6945-B28D-B2FB960C5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Simple</a:t>
            </a:r>
          </a:p>
          <a:p>
            <a:r>
              <a:rPr lang="en-AU" dirty="0"/>
              <a:t>To the point</a:t>
            </a:r>
          </a:p>
          <a:p>
            <a:r>
              <a:rPr lang="en-AU" dirty="0"/>
              <a:t>Less cluttered</a:t>
            </a:r>
          </a:p>
          <a:p>
            <a:r>
              <a:rPr lang="en-AU" dirty="0">
                <a:hlinkClick r:id="rId2"/>
              </a:rPr>
              <a:t>https://infovis-wiki.net/wiki/Data-Ink_Ratio</a:t>
            </a: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0D4338-2138-F44A-A5A9-6C08CBCB3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903" y="1603411"/>
            <a:ext cx="2731099" cy="18761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0C3628-F50E-284C-9E63-8D78EB975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384" y="3840974"/>
            <a:ext cx="3093295" cy="18193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A41AA1-05A2-934D-A11F-885D6E4A2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668" y="3821312"/>
            <a:ext cx="2532548" cy="183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92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04220-FA92-0944-AA0D-41C0E45CC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Colours in Data Visualisation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9CE2E-A1F2-BD45-BE0F-AF2C139AE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Nearly 8% males and 0.4% females according to Australian Eye Institute (Australia’s largest private provider of ophthalmic services)</a:t>
            </a:r>
          </a:p>
          <a:p>
            <a:r>
              <a:rPr lang="en-AU" dirty="0">
                <a:hlinkClick r:id="rId2"/>
              </a:rPr>
              <a:t>http://colorbrewer2.org/#type=sequential&amp;scheme=BuGn&amp;n=9</a:t>
            </a:r>
            <a:endParaRPr lang="en-AU" dirty="0"/>
          </a:p>
          <a:p>
            <a:r>
              <a:rPr lang="en-AU" dirty="0"/>
              <a:t>Colour palettes</a:t>
            </a:r>
          </a:p>
          <a:p>
            <a:pPr lvl="1"/>
            <a:r>
              <a:rPr lang="en-AU" dirty="0"/>
              <a:t>Random (No order to your data)</a:t>
            </a:r>
          </a:p>
          <a:p>
            <a:pPr lvl="2"/>
            <a:r>
              <a:rPr lang="en-AU" dirty="0"/>
              <a:t>Categorial Data</a:t>
            </a:r>
          </a:p>
          <a:p>
            <a:pPr lvl="1"/>
            <a:r>
              <a:rPr lang="en-AU" dirty="0"/>
              <a:t>Sequential</a:t>
            </a:r>
          </a:p>
          <a:p>
            <a:pPr lvl="2"/>
            <a:r>
              <a:rPr lang="en-AU" dirty="0"/>
              <a:t>Low to High. High is very important</a:t>
            </a:r>
          </a:p>
          <a:p>
            <a:pPr lvl="1"/>
            <a:r>
              <a:rPr lang="en-AU" dirty="0"/>
              <a:t>Diverging</a:t>
            </a:r>
          </a:p>
          <a:p>
            <a:pPr lvl="2"/>
            <a:r>
              <a:rPr lang="en-AU" dirty="0"/>
              <a:t>Low and High are important</a:t>
            </a:r>
          </a:p>
        </p:txBody>
      </p:sp>
    </p:spTree>
    <p:extLst>
      <p:ext uri="{BB962C8B-B14F-4D97-AF65-F5344CB8AC3E}">
        <p14:creationId xmlns:p14="http://schemas.microsoft.com/office/powerpoint/2010/main" val="3802053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A87F8-AC29-5845-8936-073416B55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Plot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939F1-2ED8-A74B-A3B8-15D90F940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Categorical Data:  Geographical, ethnicity, student/non-student. Accompanied by a numerical value</a:t>
            </a:r>
          </a:p>
          <a:p>
            <a:pPr lvl="1"/>
            <a:r>
              <a:rPr lang="en-AU" dirty="0"/>
              <a:t>Bar Charts – Basic, Grouped, Stacked, Bullet</a:t>
            </a:r>
          </a:p>
          <a:p>
            <a:pPr lvl="1"/>
            <a:r>
              <a:rPr lang="en-AU" dirty="0"/>
              <a:t>Box Plots</a:t>
            </a:r>
          </a:p>
          <a:p>
            <a:pPr lvl="1"/>
            <a:r>
              <a:rPr lang="en-AU" dirty="0"/>
              <a:t>Maps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DD70A2-69EA-0749-A9C0-87538E41F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591" y="1930400"/>
            <a:ext cx="2308524" cy="13819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8E6BAD-A9B2-B548-8791-F8C454857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673" y="3312338"/>
            <a:ext cx="5619990" cy="13213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51548C-6069-5F4F-9305-8F20A3932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649" y="4759846"/>
            <a:ext cx="3985404" cy="15117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3FFE78-4F07-8741-8D68-33CF2E023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6536" y="3846183"/>
            <a:ext cx="33528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29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D8D54-B71F-8D47-8522-EACB932D4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Plot Types 2 – Regression Plots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0BE285-471A-8245-9D94-7225D5D79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538" y="1712015"/>
            <a:ext cx="4932919" cy="29635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64FBA0-8620-F140-ABA2-276DE6EC1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758" y="1546304"/>
            <a:ext cx="4143244" cy="312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084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EA396-0B5A-6643-AB91-7963BCBD4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Advanced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4A24A-6CF4-544C-BAED-C415B012A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Heatmap</a:t>
            </a:r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  <a:p>
            <a:r>
              <a:rPr lang="en-AU" dirty="0"/>
              <a:t>Snake Plot</a:t>
            </a:r>
          </a:p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62663-3766-7E46-9244-48C50E042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427" y="1959707"/>
            <a:ext cx="3380476" cy="24017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0925B3-F173-2046-B4D9-8D7322849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627" y="2065560"/>
            <a:ext cx="339608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3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7A8E7-1567-B140-870C-A191A635D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Approaching a data visualisation in business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BFFE0-F68E-CD4B-AA48-C9E3BCB18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8823505" cy="4087811"/>
          </a:xfrm>
        </p:spPr>
        <p:txBody>
          <a:bodyPr>
            <a:normAutofit fontScale="77500" lnSpcReduction="20000"/>
          </a:bodyPr>
          <a:lstStyle/>
          <a:p>
            <a:r>
              <a:rPr lang="en-AU" dirty="0"/>
              <a:t>Go end to end with visualisation within a week/two</a:t>
            </a:r>
          </a:p>
          <a:p>
            <a:pPr lvl="1"/>
            <a:r>
              <a:rPr lang="en-AU" dirty="0"/>
              <a:t>Ideally start with a piece or paper or white board (Maximum 1 day effort)</a:t>
            </a:r>
          </a:p>
          <a:p>
            <a:pPr lvl="1"/>
            <a:r>
              <a:rPr lang="en-AU" dirty="0"/>
              <a:t>Validate with the user</a:t>
            </a:r>
          </a:p>
          <a:p>
            <a:r>
              <a:rPr lang="en-AU" dirty="0"/>
              <a:t>Get feedback</a:t>
            </a:r>
          </a:p>
          <a:p>
            <a:pPr lvl="1"/>
            <a:r>
              <a:rPr lang="en-AU" dirty="0"/>
              <a:t>Aesthetics</a:t>
            </a:r>
          </a:p>
          <a:p>
            <a:pPr lvl="1"/>
            <a:r>
              <a:rPr lang="en-AU" dirty="0"/>
              <a:t>Business value</a:t>
            </a:r>
          </a:p>
          <a:p>
            <a:pPr lvl="1"/>
            <a:r>
              <a:rPr lang="en-AU" dirty="0"/>
              <a:t>Data Quality</a:t>
            </a:r>
          </a:p>
          <a:p>
            <a:pPr lvl="1"/>
            <a:r>
              <a:rPr lang="en-AU" dirty="0"/>
              <a:t>Bias</a:t>
            </a:r>
          </a:p>
          <a:p>
            <a:r>
              <a:rPr lang="en-AU" dirty="0"/>
              <a:t>Iterate over next week or two</a:t>
            </a:r>
          </a:p>
          <a:p>
            <a:r>
              <a:rPr lang="en-AU" dirty="0"/>
              <a:t>Repeat 2 and 3 (5-10 times)</a:t>
            </a:r>
          </a:p>
          <a:p>
            <a:endParaRPr lang="en-AU" dirty="0"/>
          </a:p>
          <a:p>
            <a:r>
              <a:rPr lang="en-AU" dirty="0"/>
              <a:t>5-10 times means get 5-10 users feedback or product owner feedback over 5)</a:t>
            </a:r>
          </a:p>
          <a:p>
            <a:r>
              <a:rPr lang="en-AU" dirty="0"/>
              <a:t>Approach described is agile framework. Focuses on quick deliverables maintain quality and within time and budget.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19541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C292F-A004-4C4F-8E94-71C402141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Thank You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830DB4-7FC4-5544-8B07-3EA7B4DA7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0120" y="2160588"/>
            <a:ext cx="5420687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44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C5D16-CD10-F142-B818-0DDFAF602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650F7-3603-E74A-972D-8F0AA76DC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7106" y="2467401"/>
            <a:ext cx="8596668" cy="3880773"/>
          </a:xfrm>
        </p:spPr>
        <p:txBody>
          <a:bodyPr>
            <a:normAutofit fontScale="92500" lnSpcReduction="20000"/>
          </a:bodyPr>
          <a:lstStyle/>
          <a:p>
            <a:r>
              <a:rPr lang="en-AU" dirty="0"/>
              <a:t>University</a:t>
            </a:r>
          </a:p>
          <a:p>
            <a:pPr lvl="1"/>
            <a:r>
              <a:rPr lang="en-AU" dirty="0"/>
              <a:t>Masters of Business Information Systems (2015-2017)</a:t>
            </a:r>
          </a:p>
          <a:p>
            <a:pPr lvl="2"/>
            <a:r>
              <a:rPr lang="en-AU" dirty="0"/>
              <a:t>Business Analytics Specialisation</a:t>
            </a:r>
          </a:p>
          <a:p>
            <a:r>
              <a:rPr lang="en-AU" dirty="0"/>
              <a:t>Business</a:t>
            </a:r>
          </a:p>
          <a:p>
            <a:pPr lvl="1"/>
            <a:r>
              <a:rPr lang="en-AU" dirty="0"/>
              <a:t>Family Business 2 Years</a:t>
            </a:r>
          </a:p>
          <a:p>
            <a:r>
              <a:rPr lang="en-AU" dirty="0"/>
              <a:t>Employment Experience</a:t>
            </a:r>
          </a:p>
          <a:p>
            <a:pPr lvl="1"/>
            <a:r>
              <a:rPr lang="en-AU" dirty="0"/>
              <a:t>~ 2 Years 8 Months ANZ</a:t>
            </a:r>
          </a:p>
          <a:p>
            <a:pPr lvl="1"/>
            <a:r>
              <a:rPr lang="en-AU" dirty="0"/>
              <a:t>11 Months </a:t>
            </a:r>
            <a:r>
              <a:rPr lang="en-AU" dirty="0" err="1"/>
              <a:t>YellowfinBi</a:t>
            </a:r>
            <a:endParaRPr lang="en-AU" dirty="0"/>
          </a:p>
          <a:p>
            <a:r>
              <a:rPr lang="en-AU" dirty="0"/>
              <a:t>Data Visualisation Experience</a:t>
            </a:r>
          </a:p>
          <a:p>
            <a:pPr lvl="1"/>
            <a:r>
              <a:rPr lang="en-AU" dirty="0"/>
              <a:t>IBM Watson </a:t>
            </a:r>
            <a:r>
              <a:rPr lang="en-AU" dirty="0" err="1"/>
              <a:t>Datathon</a:t>
            </a:r>
            <a:endParaRPr lang="en-AU" dirty="0"/>
          </a:p>
          <a:p>
            <a:pPr lvl="1"/>
            <a:r>
              <a:rPr lang="en-AU" dirty="0"/>
              <a:t>Data Science Tool Box</a:t>
            </a:r>
          </a:p>
          <a:p>
            <a:pPr lvl="1"/>
            <a:r>
              <a:rPr lang="en-AU" dirty="0"/>
              <a:t>Business Apps and Insights for clients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2204D5-40D5-9E43-BBC4-183B3A530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32" y="1270000"/>
            <a:ext cx="1203874" cy="11974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C014CE-4E5D-834C-8BE9-31E985F5F9E9}"/>
              </a:ext>
            </a:extLst>
          </p:cNvPr>
          <p:cNvSpPr/>
          <p:nvPr/>
        </p:nvSpPr>
        <p:spPr>
          <a:xfrm>
            <a:off x="2401346" y="1745734"/>
            <a:ext cx="5767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hlinkClick r:id="rId3"/>
              </a:rPr>
              <a:t>https://www.linkedin.com/in/nakul-bajaj-707b7649/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52032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C309C-5427-824D-AA8A-EDE7E543A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on Data </a:t>
            </a:r>
            <a:r>
              <a:rPr lang="en-AU" dirty="0"/>
              <a:t>Visualisation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CF887-17D4-CB4E-A8D7-2DEFEF669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Prior to the 17th century, data visualization existed mainly in the realm of maps, displaying land markers, cities, roads, and resources.</a:t>
            </a:r>
          </a:p>
          <a:p>
            <a:r>
              <a:rPr lang="en-AU" dirty="0"/>
              <a:t>Symbols and drawings in caves about hunts, fire, etc.</a:t>
            </a:r>
          </a:p>
          <a:p>
            <a:r>
              <a:rPr lang="en-AU" dirty="0"/>
              <a:t> Charles Minard’s 1869 showing Napoleon’s 1812 infamous Russian campaign army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3A0-DE5F-1549-B6AA-B8EB73152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011" y="4202461"/>
            <a:ext cx="4294387" cy="20459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A32F70-8385-E44E-894B-47FAF40F4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127" y="4202461"/>
            <a:ext cx="1954763" cy="192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64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84E89-BCF6-2342-914E-8F3A6909A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the audience?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DB84B-6D18-4548-A1D4-65AFD683E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Myki Dataset – Council, Commuters, Vic Government</a:t>
            </a:r>
          </a:p>
          <a:p>
            <a:r>
              <a:rPr lang="en-US" dirty="0"/>
              <a:t>Data Analyst or CEO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12CFE-E7DC-4F4D-8A38-4ADFFDD8B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384" y="2959096"/>
            <a:ext cx="5502220" cy="348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49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6BF54-2F1D-A84C-9D9C-FEB75A07F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Dashboards (Analytical Dashboards)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75F79-6EC8-1944-8917-0F072FC53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(What </a:t>
            </a:r>
            <a:r>
              <a:rPr lang="en-US" dirty="0">
                <a:sym typeface="Wingdings" pitchFamily="2" charset="2"/>
              </a:rPr>
              <a:t> How  Why)</a:t>
            </a:r>
            <a:endParaRPr lang="en-US" dirty="0"/>
          </a:p>
          <a:p>
            <a:pPr lvl="1"/>
            <a:r>
              <a:rPr lang="en-US" dirty="0"/>
              <a:t>Exploratory Analysis</a:t>
            </a:r>
          </a:p>
          <a:p>
            <a:pPr lvl="1"/>
            <a:r>
              <a:rPr lang="en-US" dirty="0"/>
              <a:t>Drill down functionality</a:t>
            </a:r>
          </a:p>
          <a:p>
            <a:pPr lvl="1"/>
            <a:r>
              <a:rPr lang="en-US" dirty="0"/>
              <a:t>Filters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D8E38D-1D11-364A-83AD-E0DEFE76C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898" y="1963170"/>
            <a:ext cx="8258261" cy="355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198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9639858" cy="693420"/>
          </a:xfrm>
        </p:spPr>
        <p:txBody>
          <a:bodyPr>
            <a:normAutofit/>
          </a:bodyPr>
          <a:lstStyle/>
          <a:p>
            <a:r>
              <a:rPr lang="en-US" dirty="0"/>
              <a:t>Operational Dashboards (What--&gt; Maybe Why)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03021"/>
            <a:ext cx="8596668" cy="4738342"/>
          </a:xfrm>
        </p:spPr>
        <p:txBody>
          <a:bodyPr/>
          <a:lstStyle/>
          <a:p>
            <a:pPr lvl="1"/>
            <a:r>
              <a:rPr lang="en-US" dirty="0"/>
              <a:t>Monitoring</a:t>
            </a:r>
          </a:p>
          <a:p>
            <a:pPr lvl="1"/>
            <a:r>
              <a:rPr lang="en-US" dirty="0"/>
              <a:t>Metric checks</a:t>
            </a:r>
          </a:p>
          <a:p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961" y="2091468"/>
            <a:ext cx="9301162" cy="444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597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07720"/>
          </a:xfrm>
        </p:spPr>
        <p:txBody>
          <a:bodyPr/>
          <a:lstStyle/>
          <a:p>
            <a:r>
              <a:rPr lang="en-US" dirty="0"/>
              <a:t>Operational Dashboards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7665" y="1788623"/>
            <a:ext cx="6652827" cy="3881437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77334" y="1303021"/>
            <a:ext cx="8596668" cy="4738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Alerts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9756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01541-9D4C-024B-81A7-F0D65AE70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Business Strategic Dashboards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EA3E5-707E-0841-86D3-D0AC9BB56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Business/Strategic Dashboards (What </a:t>
            </a:r>
            <a:r>
              <a:rPr lang="en-US" dirty="0">
                <a:sym typeface="Wingdings" pitchFamily="2" charset="2"/>
              </a:rPr>
              <a:t> Why  So What)</a:t>
            </a:r>
            <a:endParaRPr lang="en-US" dirty="0"/>
          </a:p>
          <a:p>
            <a:pPr lvl="1"/>
            <a:r>
              <a:rPr lang="en-US" dirty="0"/>
              <a:t>Actionable Insights</a:t>
            </a:r>
          </a:p>
          <a:p>
            <a:pPr lvl="1"/>
            <a:r>
              <a:rPr lang="en-US" dirty="0"/>
              <a:t>Strategic Metrics</a:t>
            </a:r>
          </a:p>
          <a:p>
            <a:r>
              <a:rPr lang="en-US" dirty="0"/>
              <a:t>Signals (Significant change, with action associated)</a:t>
            </a:r>
          </a:p>
          <a:p>
            <a:pPr lvl="1"/>
            <a:r>
              <a:rPr lang="en-US" dirty="0"/>
              <a:t>20% increase in customer spending,</a:t>
            </a:r>
            <a:br>
              <a:rPr lang="en-US" dirty="0"/>
            </a:br>
            <a:r>
              <a:rPr lang="en-US" dirty="0"/>
              <a:t>in comparison to last three months,</a:t>
            </a:r>
            <a:br>
              <a:rPr lang="en-US" dirty="0"/>
            </a:br>
            <a:r>
              <a:rPr lang="en-US" dirty="0"/>
              <a:t>so I should think of opening a new</a:t>
            </a:r>
            <a:br>
              <a:rPr lang="en-US" dirty="0"/>
            </a:br>
            <a:r>
              <a:rPr lang="en-US" dirty="0"/>
              <a:t>store in Ballarat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8B769B-EC3F-E14A-A45A-31B011719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914" y="2574985"/>
            <a:ext cx="5175010" cy="394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102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712B0-9124-094C-B4EE-7A8553A4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Infographics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BD5AFA-59A6-1F49-B841-41DDCC325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2488" y="2160588"/>
            <a:ext cx="8147062" cy="3881437"/>
          </a:xfrm>
        </p:spPr>
      </p:pic>
    </p:spTree>
    <p:extLst>
      <p:ext uri="{BB962C8B-B14F-4D97-AF65-F5344CB8AC3E}">
        <p14:creationId xmlns:p14="http://schemas.microsoft.com/office/powerpoint/2010/main" val="170467781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892</TotalTime>
  <Words>422</Words>
  <Application>Microsoft Macintosh PowerPoint</Application>
  <PresentationFormat>Widescreen</PresentationFormat>
  <Paragraphs>81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Trebuchet MS</vt:lpstr>
      <vt:lpstr>Wingdings 3</vt:lpstr>
      <vt:lpstr>Facet</vt:lpstr>
      <vt:lpstr>Big Data Visualization </vt:lpstr>
      <vt:lpstr>About Me </vt:lpstr>
      <vt:lpstr>History on Data Visualisation</vt:lpstr>
      <vt:lpstr>Who is the audience?</vt:lpstr>
      <vt:lpstr>Types of Dashboards (Analytical Dashboards) </vt:lpstr>
      <vt:lpstr>Operational Dashboards (What--&gt; Maybe Why)</vt:lpstr>
      <vt:lpstr>Operational Dashboards</vt:lpstr>
      <vt:lpstr>Business Strategic Dashboards</vt:lpstr>
      <vt:lpstr>Infographics</vt:lpstr>
      <vt:lpstr>What makes a good data visualisation</vt:lpstr>
      <vt:lpstr>Colours in Data Visualisation</vt:lpstr>
      <vt:lpstr>Plot Types</vt:lpstr>
      <vt:lpstr>Plot Types 2 – Regression Plots</vt:lpstr>
      <vt:lpstr>Advanced Plots</vt:lpstr>
      <vt:lpstr>Approaching a data visualisation in business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Visualisation </dc:title>
  <dc:creator>Microsoft Office User</dc:creator>
  <cp:lastModifiedBy>Microsoft Office User</cp:lastModifiedBy>
  <cp:revision>22</cp:revision>
  <dcterms:created xsi:type="dcterms:W3CDTF">2019-08-11T10:39:57Z</dcterms:created>
  <dcterms:modified xsi:type="dcterms:W3CDTF">2019-08-18T14:44:22Z</dcterms:modified>
</cp:coreProperties>
</file>